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1" r:id="rId1"/>
  </p:sldMasterIdLst>
  <p:sldIdLst>
    <p:sldId id="256" r:id="rId2"/>
    <p:sldId id="275" r:id="rId3"/>
    <p:sldId id="258" r:id="rId4"/>
    <p:sldId id="259" r:id="rId5"/>
    <p:sldId id="257" r:id="rId6"/>
    <p:sldId id="260" r:id="rId7"/>
    <p:sldId id="261" r:id="rId8"/>
    <p:sldId id="262" r:id="rId9"/>
    <p:sldId id="264" r:id="rId10"/>
    <p:sldId id="263" r:id="rId11"/>
    <p:sldId id="267" r:id="rId12"/>
    <p:sldId id="265" r:id="rId13"/>
    <p:sldId id="266" r:id="rId14"/>
    <p:sldId id="268" r:id="rId15"/>
    <p:sldId id="269" r:id="rId16"/>
    <p:sldId id="270" r:id="rId17"/>
    <p:sldId id="271" r:id="rId18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8208" autoAdjust="0"/>
  </p:normalViewPr>
  <p:slideViewPr>
    <p:cSldViewPr snapToGrid="0">
      <p:cViewPr>
        <p:scale>
          <a:sx n="70" d="100"/>
          <a:sy n="70" d="100"/>
        </p:scale>
        <p:origin x="-348" y="-15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476500" y="3124200"/>
            <a:ext cx="668655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476500" y="5003322"/>
            <a:ext cx="668655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6923" y="1158222"/>
            <a:ext cx="2286000" cy="412750"/>
          </a:xfrm>
        </p:spPr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442" y="4165667"/>
            <a:ext cx="3657600" cy="41605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8733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418768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802892" y="5788152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2063750" y="4495800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436006" y="4928702"/>
            <a:ext cx="660400" cy="517524"/>
          </a:xfrm>
        </p:spPr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80899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6500" y="2895600"/>
            <a:ext cx="668655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76500" y="5010150"/>
            <a:ext cx="668655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505444" y="1154557"/>
            <a:ext cx="2286000" cy="412750"/>
          </a:xfrm>
        </p:spPr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819644" y="4162806"/>
            <a:ext cx="3657600" cy="4160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412750" y="0"/>
            <a:ext cx="6604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99364" y="0"/>
            <a:ext cx="113386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1073150" y="0"/>
            <a:ext cx="197028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236430" y="0"/>
            <a:ext cx="24947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1520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906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25288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87052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1557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320800" y="0"/>
            <a:ext cx="8255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60400" y="3429000"/>
            <a:ext cx="140335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435096" y="4866752"/>
            <a:ext cx="694876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182003" y="5500632"/>
            <a:ext cx="14859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802892" y="5791200"/>
            <a:ext cx="29718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2035627" y="4479888"/>
            <a:ext cx="39624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85610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452334" y="4928702"/>
            <a:ext cx="660400" cy="517524"/>
          </a:xfrm>
        </p:spPr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95300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26102" y="1600200"/>
            <a:ext cx="39624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17245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5300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736306" y="2362200"/>
            <a:ext cx="39624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9530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705350" y="1569720"/>
            <a:ext cx="39624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915727" y="3181350"/>
            <a:ext cx="6309360" cy="4953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79970" y="274320"/>
            <a:ext cx="1654302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30200" y="274320"/>
            <a:ext cx="61087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892201" y="3181350"/>
            <a:ext cx="6309360" cy="4953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68655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29615" y="264795"/>
            <a:ext cx="1651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7691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708321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18161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949325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0899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0899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8305800" y="1065849"/>
            <a:ext cx="2011680" cy="416052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70C6D36-B5AA-44E0-B8FB-0217CB7DF56C}" type="datetimeFigureOut">
              <a:rPr lang="ru-RU" smtClean="0"/>
              <a:pPr/>
              <a:t>07.03.2014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7706052" y="3722000"/>
            <a:ext cx="3200400" cy="39624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8255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7409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9575800" y="0"/>
            <a:ext cx="3302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65835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836152" y="5715000"/>
            <a:ext cx="59436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806434" y="5734050"/>
            <a:ext cx="6604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5F30C38-0567-4FD2-99CB-B800A04B41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 spd="slow">
    <p:newsflash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1\Desktop\Prosto-muzyka-Uspokaivayuschaya-bez-slov_muzofo.mp3" TargetMode="Externa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0270" y="2879678"/>
            <a:ext cx="1562553" cy="1507099"/>
          </a:xfrm>
        </p:spPr>
        <p:txBody>
          <a:bodyPr>
            <a:normAutofit/>
          </a:bodyPr>
          <a:lstStyle/>
          <a:p>
            <a:r>
              <a:rPr lang="ru-RU" sz="4400" dirty="0" smtClean="0">
                <a:ln w="1905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4">
                    <a:lumMod val="60000"/>
                    <a:lumOff val="40000"/>
                  </a:schemeClr>
                </a:solidFill>
                <a:latin typeface="Gabriola" pitchFamily="82" charset="0"/>
              </a:rPr>
              <a:t>31 СТ</a:t>
            </a:r>
            <a:endParaRPr lang="ru-RU" sz="4400" dirty="0">
              <a:ln w="19050">
                <a:solidFill>
                  <a:schemeClr val="accent3">
                    <a:lumMod val="75000"/>
                  </a:schemeClr>
                </a:solidFill>
              </a:ln>
              <a:solidFill>
                <a:schemeClr val="accent4">
                  <a:lumMod val="60000"/>
                  <a:lumOff val="40000"/>
                </a:schemeClr>
              </a:solidFill>
              <a:latin typeface="Gabriola" pitchFamily="8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41946" y="191069"/>
            <a:ext cx="8378046" cy="320722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spcBef>
                <a:spcPts val="0"/>
              </a:spcBef>
            </a:pPr>
            <a:r>
              <a:rPr lang="ru-RU" sz="3600" cap="all" dirty="0" smtClean="0">
                <a:ln w="76200"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Gabriola" pitchFamily="82" charset="0"/>
              </a:rPr>
              <a:t>Мы   знакомимся   с   основными достопримечательностями   города  Иваново</a:t>
            </a:r>
            <a:endParaRPr lang="ru-RU" sz="3600" cap="all" dirty="0">
              <a:ln w="76200">
                <a:solidFill>
                  <a:schemeClr val="accent3">
                    <a:lumMod val="75000"/>
                  </a:schemeClr>
                </a:solidFill>
              </a:ln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Gabriola" pitchFamily="82" charset="0"/>
            </a:endParaRPr>
          </a:p>
        </p:txBody>
      </p:sp>
      <p:pic>
        <p:nvPicPr>
          <p:cNvPr id="6" name="Prosto-muzyka-Uspokaivayuschaya-bez-slov_muzofo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5" cstate="print"/>
          <a:stretch>
            <a:fillRect/>
          </a:stretch>
        </p:blipFill>
        <p:spPr>
          <a:xfrm>
            <a:off x="1489880" y="4995081"/>
            <a:ext cx="503830" cy="4503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55030978"/>
      </p:ext>
    </p:extLst>
  </p:cSld>
  <p:clrMapOvr>
    <a:masterClrMapping/>
  </p:clrMapOvr>
  <p:transition spd="slow" advTm="7753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94596" y="0"/>
            <a:ext cx="4158587" cy="1323833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Объекты экскурсии</a:t>
            </a:r>
            <a:endParaRPr lang="ru-RU" sz="4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213445" y="1337481"/>
            <a:ext cx="4244454" cy="513647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1. Памятник борцам революции 1905 года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2. Региональная общественная приёмная председателя партии </a:t>
            </a:r>
          </a:p>
          <a:p>
            <a:r>
              <a:rPr lang="ru-RU" dirty="0" smtClean="0"/>
              <a:t>3. Дом братьев Н.И. и В.И. </a:t>
            </a:r>
            <a:r>
              <a:rPr lang="ru-RU" dirty="0" err="1" smtClean="0"/>
              <a:t>Куражевых</a:t>
            </a:r>
            <a:endParaRPr lang="ru-RU" dirty="0" smtClean="0"/>
          </a:p>
          <a:p>
            <a:r>
              <a:rPr lang="ru-RU" dirty="0" smtClean="0"/>
              <a:t>4. Плаза (кинотеатр «Центральный»)</a:t>
            </a:r>
          </a:p>
          <a:p>
            <a:r>
              <a:rPr lang="ru-RU" dirty="0" smtClean="0"/>
              <a:t>5. Нулевой километр</a:t>
            </a:r>
          </a:p>
          <a:p>
            <a:r>
              <a:rPr lang="ru-RU" dirty="0" smtClean="0"/>
              <a:t>6. Троицкая церковь </a:t>
            </a:r>
          </a:p>
          <a:p>
            <a:r>
              <a:rPr lang="ru-RU" dirty="0" smtClean="0"/>
              <a:t>7. Дворец искусств</a:t>
            </a:r>
          </a:p>
          <a:p>
            <a:r>
              <a:rPr lang="ru-RU" dirty="0" smtClean="0"/>
              <a:t>8. Мемориальный камень А.С. Пушкину</a:t>
            </a:r>
          </a:p>
          <a:p>
            <a:r>
              <a:rPr lang="ru-RU" dirty="0" smtClean="0"/>
              <a:t>9. Художественный музей 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10. Ивановский государственный </a:t>
            </a:r>
            <a:br>
              <a:rPr lang="ru-RU" dirty="0" smtClean="0"/>
            </a:br>
            <a:r>
              <a:rPr lang="ru-RU" dirty="0" err="1" smtClean="0"/>
              <a:t>историко</a:t>
            </a:r>
            <a:r>
              <a:rPr lang="ru-RU" dirty="0" smtClean="0"/>
              <a:t> - краеведческий музей </a:t>
            </a:r>
            <a:br>
              <a:rPr lang="ru-RU" dirty="0" smtClean="0"/>
            </a:br>
            <a:r>
              <a:rPr lang="ru-RU" dirty="0" smtClean="0"/>
              <a:t>им. Д.Г. </a:t>
            </a:r>
            <a:r>
              <a:rPr lang="ru-RU" dirty="0" err="1" smtClean="0"/>
              <a:t>Бурылина</a:t>
            </a:r>
            <a:r>
              <a:rPr lang="ru-RU" dirty="0" smtClean="0"/>
              <a:t> </a:t>
            </a:r>
          </a:p>
          <a:p>
            <a:r>
              <a:rPr lang="ru-RU" dirty="0" smtClean="0"/>
              <a:t>11. Музей ситца</a:t>
            </a:r>
          </a:p>
          <a:p>
            <a:r>
              <a:rPr lang="ru-RU" dirty="0" smtClean="0"/>
              <a:t>12. Педагогический колледж</a:t>
            </a:r>
          </a:p>
          <a:p>
            <a:r>
              <a:rPr lang="ru-RU" dirty="0" smtClean="0"/>
              <a:t>13. Дом корабль</a:t>
            </a:r>
          </a:p>
          <a:p>
            <a:r>
              <a:rPr lang="ru-RU" dirty="0" smtClean="0"/>
              <a:t>14. Дом птица</a:t>
            </a:r>
          </a:p>
          <a:p>
            <a:r>
              <a:rPr lang="ru-RU" dirty="0" smtClean="0"/>
              <a:t>15. Успенская церковь</a:t>
            </a:r>
          </a:p>
          <a:p>
            <a:endParaRPr lang="ru-RU" dirty="0"/>
          </a:p>
        </p:txBody>
      </p:sp>
      <p:pic>
        <p:nvPicPr>
          <p:cNvPr id="5" name="Рисунок 4" descr="b5gigz5mP6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086" y="354842"/>
            <a:ext cx="4688007" cy="625067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custDataLst>
      <p:tags r:id="rId1"/>
    </p:custDataLst>
  </p:cSld>
  <p:clrMapOvr>
    <a:masterClrMapping/>
  </p:clrMapOvr>
  <p:transition spd="slow" advTm="1176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6948" y="218367"/>
            <a:ext cx="9228406" cy="8226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Памятник борцам революции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1905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года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1" y="1367551"/>
            <a:ext cx="6858096" cy="480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7014949" y="1282890"/>
            <a:ext cx="2402006" cy="5261212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</a:pPr>
            <a:r>
              <a:rPr lang="ru-RU" sz="2800" b="1" dirty="0" smtClean="0">
                <a:effectLst/>
              </a:rPr>
              <a:t>  </a:t>
            </a:r>
            <a:r>
              <a:rPr lang="ru-RU" sz="2800" dirty="0" smtClean="0"/>
              <a:t>Памятник борцам революции  установлен в 1975 году на площади Революции. Композиция посвящена событиям Первой русской революции 1905 года. Авторы памятника:  скульптор –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Д.Б. </a:t>
            </a:r>
            <a:r>
              <a:rPr lang="ru-RU" sz="2800" dirty="0" err="1" smtClean="0"/>
              <a:t>Рябичев</a:t>
            </a:r>
            <a:r>
              <a:rPr lang="ru-RU" sz="2800" dirty="0" smtClean="0"/>
              <a:t>, архитектор –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Е.И. </a:t>
            </a:r>
            <a:r>
              <a:rPr lang="ru-RU" sz="2800" dirty="0" err="1" smtClean="0"/>
              <a:t>Кутырев</a:t>
            </a:r>
            <a:r>
              <a:rPr lang="ru-RU" sz="2800" dirty="0" smtClean="0"/>
              <a:t> и художник –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800" dirty="0" smtClean="0"/>
              <a:t>М.И. </a:t>
            </a:r>
            <a:r>
              <a:rPr lang="ru-RU" sz="2800" dirty="0" err="1" smtClean="0"/>
              <a:t>Милютин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1066807"/>
      </p:ext>
    </p:extLst>
  </p:cSld>
  <p:clrMapOvr>
    <a:masterClrMapping/>
  </p:clrMapOvr>
  <p:transition spd="slow" advTm="5694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161" y="0"/>
            <a:ext cx="9034135" cy="1487606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Региональная общественная </a:t>
            </a:r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/>
            </a:r>
            <a:b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</a:br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приёмная </a:t>
            </a:r>
            <a:r>
              <a:rPr lang="ru-RU" sz="48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В. </a:t>
            </a:r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Путина</a:t>
            </a:r>
            <a:endParaRPr lang="ru-RU" sz="4800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4" y="1692323"/>
            <a:ext cx="6998110" cy="4994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7042244" y="1910687"/>
            <a:ext cx="2593073" cy="4756245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effectLst/>
              </a:rPr>
              <a:t>В здании, в котором </a:t>
            </a:r>
            <a:r>
              <a:rPr lang="ru-RU" dirty="0" smtClean="0"/>
              <a:t>сейчас располагается р</a:t>
            </a:r>
            <a:r>
              <a:rPr lang="ru-RU" dirty="0" smtClean="0">
                <a:effectLst/>
              </a:rPr>
              <a:t>егиональная </a:t>
            </a:r>
            <a:r>
              <a:rPr lang="ru-RU" dirty="0">
                <a:effectLst/>
              </a:rPr>
              <a:t>общественная приёмная председателя партии «Единая Россия</a:t>
            </a:r>
            <a:r>
              <a:rPr lang="ru-RU" dirty="0" smtClean="0">
                <a:effectLst/>
              </a:rPr>
              <a:t>», с 1871 – 1917 была Городская управа. 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7669153"/>
      </p:ext>
    </p:extLst>
  </p:cSld>
  <p:clrMapOvr>
    <a:masterClrMapping/>
  </p:clrMapOvr>
  <p:transition spd="slow" advTm="9983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95299" y="163772"/>
            <a:ext cx="8416689" cy="90075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Дом братьев Н.И. и В.И. </a:t>
            </a:r>
            <a:r>
              <a:rPr lang="ru-RU" sz="40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Куражевых</a:t>
            </a:r>
            <a:endParaRPr lang="ru-RU" sz="4000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641" y="1569493"/>
            <a:ext cx="6972155" cy="4981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Объект 1"/>
          <p:cNvSpPr>
            <a:spLocks noGrp="1"/>
          </p:cNvSpPr>
          <p:nvPr>
            <p:ph sz="quarter" idx="2"/>
          </p:nvPr>
        </p:nvSpPr>
        <p:spPr>
          <a:xfrm>
            <a:off x="218365" y="1801504"/>
            <a:ext cx="2402005" cy="4435521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effectLst/>
              </a:rPr>
              <a:t>Здание </a:t>
            </a:r>
            <a:r>
              <a:rPr lang="ru-RU" dirty="0" smtClean="0">
                <a:effectLst/>
              </a:rPr>
              <a:t>было</a:t>
            </a:r>
          </a:p>
          <a:p>
            <a:pPr>
              <a:buNone/>
            </a:pPr>
            <a:r>
              <a:rPr lang="ru-RU" dirty="0" smtClean="0">
                <a:effectLst/>
              </a:rPr>
              <a:t>построено в</a:t>
            </a:r>
          </a:p>
          <a:p>
            <a:pPr>
              <a:buNone/>
            </a:pPr>
            <a:r>
              <a:rPr lang="ru-RU" dirty="0" smtClean="0">
                <a:effectLst/>
              </a:rPr>
              <a:t>1912 </a:t>
            </a:r>
            <a:r>
              <a:rPr lang="ru-RU" dirty="0">
                <a:effectLst/>
              </a:rPr>
              <a:t>году </a:t>
            </a:r>
            <a:r>
              <a:rPr lang="ru-RU" dirty="0" smtClean="0">
                <a:effectLst/>
              </a:rPr>
              <a:t>по</a:t>
            </a:r>
          </a:p>
          <a:p>
            <a:pPr>
              <a:buNone/>
            </a:pPr>
            <a:r>
              <a:rPr lang="ru-RU" dirty="0" smtClean="0">
                <a:effectLst/>
              </a:rPr>
              <a:t>Проекту</a:t>
            </a:r>
          </a:p>
          <a:p>
            <a:pPr>
              <a:buNone/>
            </a:pPr>
            <a:r>
              <a:rPr lang="ru-RU" dirty="0" err="1" smtClean="0">
                <a:effectLst/>
              </a:rPr>
              <a:t>А.Ф.Снурилова</a:t>
            </a:r>
            <a:r>
              <a:rPr lang="ru-RU" dirty="0">
                <a:effectLst/>
              </a:rPr>
              <a:t>.</a:t>
            </a:r>
          </a:p>
          <a:p>
            <a:r>
              <a:rPr lang="ru-RU" dirty="0">
                <a:effectLst/>
              </a:rPr>
              <a:t>Стиль </a:t>
            </a:r>
            <a:r>
              <a:rPr lang="ru-RU" dirty="0" smtClean="0">
                <a:effectLst/>
              </a:rPr>
              <a:t>здания –</a:t>
            </a:r>
          </a:p>
          <a:p>
            <a:pPr>
              <a:buNone/>
            </a:pPr>
            <a:r>
              <a:rPr lang="ru-RU" dirty="0" smtClean="0">
                <a:effectLst/>
              </a:rPr>
              <a:t>модерн с </a:t>
            </a:r>
          </a:p>
          <a:p>
            <a:pPr>
              <a:buNone/>
            </a:pPr>
            <a:r>
              <a:rPr lang="ru-RU" dirty="0" smtClean="0">
                <a:effectLst/>
              </a:rPr>
              <a:t>Элементами</a:t>
            </a:r>
          </a:p>
          <a:p>
            <a:pPr>
              <a:buNone/>
            </a:pPr>
            <a:r>
              <a:rPr lang="ru-RU" dirty="0" err="1" smtClean="0">
                <a:effectLst/>
              </a:rPr>
              <a:t>Неорусского</a:t>
            </a:r>
            <a:endParaRPr lang="ru-RU" dirty="0" smtClean="0"/>
          </a:p>
          <a:p>
            <a:pPr>
              <a:buNone/>
            </a:pPr>
            <a:r>
              <a:rPr lang="ru-RU" dirty="0" smtClean="0">
                <a:effectLst/>
              </a:rPr>
              <a:t>стиля</a:t>
            </a:r>
            <a:r>
              <a:rPr lang="ru-RU" dirty="0">
                <a:effectLst/>
              </a:rPr>
              <a:t>. </a:t>
            </a:r>
          </a:p>
          <a:p>
            <a:r>
              <a:rPr lang="ru-RU" dirty="0">
                <a:effectLst/>
              </a:rPr>
              <a:t>Сейчас в </a:t>
            </a:r>
            <a:r>
              <a:rPr lang="ru-RU" dirty="0" smtClean="0">
                <a:effectLst/>
              </a:rPr>
              <a:t>этом</a:t>
            </a:r>
          </a:p>
          <a:p>
            <a:pPr>
              <a:buNone/>
            </a:pPr>
            <a:r>
              <a:rPr lang="ru-RU" dirty="0" smtClean="0">
                <a:effectLst/>
              </a:rPr>
              <a:t>Здании</a:t>
            </a:r>
          </a:p>
          <a:p>
            <a:pPr>
              <a:buNone/>
            </a:pPr>
            <a:r>
              <a:rPr lang="ru-RU" dirty="0" smtClean="0">
                <a:effectLst/>
              </a:rPr>
              <a:t>Расположились</a:t>
            </a:r>
          </a:p>
          <a:p>
            <a:pPr>
              <a:buNone/>
            </a:pPr>
            <a:r>
              <a:rPr lang="ru-RU" dirty="0" smtClean="0">
                <a:effectLst/>
              </a:rPr>
              <a:t>магазины</a:t>
            </a:r>
            <a:r>
              <a:rPr lang="ru-RU" dirty="0">
                <a:effectLst/>
              </a:rPr>
              <a:t>.</a:t>
            </a: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869332"/>
      </p:ext>
    </p:extLst>
  </p:cSld>
  <p:clrMapOvr>
    <a:masterClrMapping/>
  </p:clrMapOvr>
  <p:transition spd="slow" advTm="11436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177420"/>
            <a:ext cx="9906000" cy="9809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Торговый центр «Плаза</a:t>
            </a:r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» </a:t>
            </a:r>
            <a:b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</a:br>
            <a:r>
              <a:rPr lang="ru-RU" sz="3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(бывший кинотеатр «Центральный»)</a:t>
            </a:r>
            <a:endParaRPr lang="ru-RU" sz="31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4"/>
          <a:stretch>
            <a:fillRect/>
          </a:stretch>
        </p:blipFill>
        <p:spPr>
          <a:xfrm>
            <a:off x="289944" y="1453489"/>
            <a:ext cx="6211813" cy="4824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6578222" y="1480782"/>
            <a:ext cx="2879678" cy="4906370"/>
          </a:xfrm>
        </p:spPr>
        <p:txBody>
          <a:bodyPr>
            <a:normAutofit lnSpcReduction="10000"/>
          </a:bodyPr>
          <a:lstStyle/>
          <a:p>
            <a:pPr marL="0">
              <a:spcBef>
                <a:spcPts val="0"/>
              </a:spcBef>
            </a:pPr>
            <a:r>
              <a:rPr lang="ru-RU" sz="2000" dirty="0" smtClean="0"/>
              <a:t>Одной из самых ярких </a:t>
            </a:r>
            <a:r>
              <a:rPr lang="ru-RU" sz="2000" dirty="0" err="1" smtClean="0"/>
              <a:t>достопри-мечательностей</a:t>
            </a:r>
            <a:r>
              <a:rPr lang="ru-RU" sz="2000" dirty="0" smtClean="0"/>
              <a:t> Иванова был кинотеатр «Центральный». Построенный в 1930 году, в середине 50-х он был реконструирован . Авторы проекта – известные ивановские архитекторы </a:t>
            </a:r>
            <a:r>
              <a:rPr lang="ru-RU" sz="2000" dirty="0" err="1" smtClean="0"/>
              <a:t>Н.Ф.Менде</a:t>
            </a:r>
            <a:r>
              <a:rPr lang="ru-RU" sz="2000" dirty="0" smtClean="0"/>
              <a:t> и </a:t>
            </a:r>
            <a:r>
              <a:rPr lang="ru-RU" sz="2000" dirty="0" err="1" smtClean="0"/>
              <a:t>Н.И.Кадников</a:t>
            </a:r>
            <a:r>
              <a:rPr lang="ru-RU" sz="2000" dirty="0" smtClean="0"/>
              <a:t>.</a:t>
            </a:r>
            <a:endParaRPr lang="ru-RU" sz="2000" i="1" dirty="0"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6042826"/>
      </p:ext>
    </p:extLst>
  </p:cSld>
  <p:clrMapOvr>
    <a:masterClrMapping/>
  </p:clrMapOvr>
  <p:transition spd="slow" advTm="1315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18131" y="163773"/>
            <a:ext cx="7611470" cy="941696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Нулевой </a:t>
            </a:r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километр</a:t>
            </a:r>
            <a:endParaRPr lang="ru-RU" sz="5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89" t="16235" r="11575"/>
          <a:stretch>
            <a:fillRect/>
          </a:stretch>
        </p:blipFill>
        <p:spPr>
          <a:xfrm>
            <a:off x="226407" y="1255594"/>
            <a:ext cx="6520915" cy="5356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/>
          <p:cNvSpPr>
            <a:spLocks noGrp="1"/>
          </p:cNvSpPr>
          <p:nvPr>
            <p:ph sz="quarter" idx="2"/>
          </p:nvPr>
        </p:nvSpPr>
        <p:spPr>
          <a:xfrm>
            <a:off x="6687404" y="1583140"/>
            <a:ext cx="2740926" cy="4067033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effectLst/>
              </a:rPr>
              <a:t>Возле </a:t>
            </a:r>
            <a:r>
              <a:rPr lang="ru-RU" dirty="0">
                <a:effectLst/>
              </a:rPr>
              <a:t>ивановского почтамта </a:t>
            </a:r>
            <a:r>
              <a:rPr lang="ru-RU" dirty="0" smtClean="0">
                <a:effectLst/>
              </a:rPr>
              <a:t>в </a:t>
            </a:r>
            <a:r>
              <a:rPr lang="ru-RU" dirty="0" smtClean="0"/>
              <a:t>2007 году установлен </a:t>
            </a:r>
            <a:r>
              <a:rPr lang="ru-RU" dirty="0">
                <a:effectLst/>
              </a:rPr>
              <a:t>знак "0 км". </a:t>
            </a:r>
            <a:r>
              <a:rPr lang="ru-RU" dirty="0" smtClean="0"/>
              <a:t>   </a:t>
            </a:r>
            <a:r>
              <a:rPr lang="ru-RU" dirty="0" smtClean="0">
                <a:effectLst/>
              </a:rPr>
              <a:t>По </a:t>
            </a:r>
            <a:r>
              <a:rPr lang="ru-RU" dirty="0">
                <a:effectLst/>
              </a:rPr>
              <a:t>традиции расстояния между городами </a:t>
            </a:r>
            <a:r>
              <a:rPr lang="ru-RU" dirty="0" smtClean="0">
                <a:effectLst/>
              </a:rPr>
              <a:t>отсчитываются </a:t>
            </a:r>
            <a:r>
              <a:rPr lang="ru-RU" dirty="0">
                <a:effectLst/>
              </a:rPr>
              <a:t>именно отсюда.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576928"/>
      </p:ext>
    </p:extLst>
  </p:cSld>
  <p:clrMapOvr>
    <a:masterClrMapping/>
  </p:clrMapOvr>
  <p:transition spd="slow" advTm="925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26842" y="313899"/>
            <a:ext cx="4558353" cy="16650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Троицкая </a:t>
            </a:r>
            <a:r>
              <a:rPr lang="ru-RU" sz="6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церковь</a:t>
            </a:r>
            <a:endParaRPr lang="ru-RU" sz="60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3"/>
          <a:stretch>
            <a:fillRect/>
          </a:stretch>
        </p:blipFill>
        <p:spPr>
          <a:xfrm>
            <a:off x="353347" y="191755"/>
            <a:ext cx="4612791" cy="6666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5363570" y="2183642"/>
            <a:ext cx="4026089" cy="4380932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Одноглавый </a:t>
            </a:r>
            <a:r>
              <a:rPr lang="ru-RU" dirty="0">
                <a:effectLst/>
              </a:rPr>
              <a:t>храм, выполненный из камня по проекту архитектора А.В. </a:t>
            </a:r>
            <a:r>
              <a:rPr lang="ru-RU" dirty="0" smtClean="0"/>
              <a:t>Пашкова, был построен с </a:t>
            </a:r>
            <a:r>
              <a:rPr lang="ru-RU" dirty="0" smtClean="0">
                <a:effectLst/>
              </a:rPr>
              <a:t>2000-2007 г., является </a:t>
            </a:r>
            <a:r>
              <a:rPr lang="ru-RU" dirty="0">
                <a:effectLst/>
              </a:rPr>
              <a:t>точной копией Троицкого собора Троице-Сергиевской лавры.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1311801"/>
      </p:ext>
    </p:extLst>
  </p:cSld>
  <p:clrMapOvr>
    <a:masterClrMapping/>
  </p:clrMapOvr>
  <p:transition spd="slow" advTm="10343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04717"/>
            <a:ext cx="9906000" cy="928048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Дворец   искусств</a:t>
            </a:r>
            <a:endParaRPr lang="ru-RU" sz="48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916" y="1496154"/>
            <a:ext cx="6619282" cy="49319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177420" y="1951628"/>
            <a:ext cx="2805294" cy="458564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Автор проекта – Власов Александр Васильевич. До 1965 года комплекс называли Ивановским Большим драматическим театром. Его строительство началось в 1932 году на месте бывших Покровского и Троицкого соборов Покровского мужского монастыря. Открытие нового дворца состоялось в 1939 году. 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0546984"/>
      </p:ext>
    </p:extLst>
  </p:cSld>
  <p:clrMapOvr>
    <a:masterClrMapping/>
  </p:clrMapOvr>
  <p:transition spd="slow" advTm="16723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1" y="274638"/>
            <a:ext cx="9553433" cy="87177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Мемориальный камень </a:t>
            </a:r>
            <a:r>
              <a:rPr lang="ru-RU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А.С. Пушкину</a:t>
            </a:r>
            <a:endParaRPr lang="ru-RU" sz="40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1" r="-814"/>
          <a:stretch>
            <a:fillRect/>
          </a:stretch>
        </p:blipFill>
        <p:spPr>
          <a:xfrm>
            <a:off x="218364" y="1501254"/>
            <a:ext cx="6332994" cy="51228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6482687" y="2091519"/>
            <a:ext cx="2856441" cy="4254689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Мемориальный камень Пушкину </a:t>
            </a:r>
            <a:r>
              <a:rPr lang="ru-RU" dirty="0" smtClean="0">
                <a:effectLst/>
              </a:rPr>
              <a:t>установлен </a:t>
            </a:r>
            <a:r>
              <a:rPr lang="ru-RU" dirty="0">
                <a:effectLst/>
              </a:rPr>
              <a:t>на одноименной площади города 6 июня 1999 года к 200-летию поэта</a:t>
            </a:r>
            <a:r>
              <a:rPr lang="ru-RU" dirty="0" smtClean="0">
                <a:effectLst/>
              </a:rPr>
              <a:t>. 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0024100"/>
      </p:ext>
    </p:extLst>
  </p:cSld>
  <p:clrMapOvr>
    <a:masterClrMapping/>
  </p:clrMapOvr>
  <p:transition spd="slow" advTm="16738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4989" y="177421"/>
            <a:ext cx="8610091" cy="86435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Ивановский художественный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музей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6889"/>
          <a:stretch>
            <a:fillRect/>
          </a:stretch>
        </p:blipFill>
        <p:spPr>
          <a:xfrm>
            <a:off x="286602" y="1189315"/>
            <a:ext cx="6673755" cy="5447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892119" y="1665028"/>
            <a:ext cx="2502234" cy="4627571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Ивановский художественный музей открыт в 1960 г. Расположен в здании бывшего реального училища, построенного в 1886 года по проекту архитекторов П.В.Троицкого и В.Ф.Сикорского.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7165047"/>
      </p:ext>
    </p:extLst>
  </p:cSld>
  <p:clrMapOvr>
    <a:masterClrMapping/>
  </p:clrMapOvr>
  <p:transition spd="slow" advTm="1312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73266" y="368492"/>
            <a:ext cx="8632269" cy="11327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Ивановский государственный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/>
            </a:r>
            <a:b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</a:b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историко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 - краеведческий 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музей 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им</a:t>
            </a: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. Д.Г.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Бурылина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  </a:t>
            </a:r>
            <a:endParaRPr lang="ru-RU" sz="36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19" y="1890526"/>
            <a:ext cx="6321212" cy="4680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177421" y="1978174"/>
            <a:ext cx="3138985" cy="468193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Основатель музея – Д. Г. </a:t>
            </a:r>
            <a:r>
              <a:rPr lang="ru-RU" dirty="0" err="1" smtClean="0"/>
              <a:t>Бурылин</a:t>
            </a:r>
            <a:r>
              <a:rPr lang="ru-RU" dirty="0" smtClean="0"/>
              <a:t>, фабрикант, коллекционер, меценат, просветитель. </a:t>
            </a:r>
          </a:p>
          <a:p>
            <a:r>
              <a:rPr lang="ru-RU" dirty="0" smtClean="0"/>
              <a:t>25 августа 1912 года состоялась закладка специального здания для музея. Архитектор здания -  П.А.Трубников. Открытие музея состоялось 26 декабря 1914 года.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9505725"/>
      </p:ext>
    </p:extLst>
  </p:cSld>
  <p:clrMapOvr>
    <a:masterClrMapping/>
  </p:clrMapOvr>
  <p:transition spd="slow" advTm="10468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95300" y="0"/>
            <a:ext cx="8089900" cy="953661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Ивановский музей ситца</a:t>
            </a:r>
            <a:endParaRPr lang="ru-RU" sz="5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4" r="6601" b="11383"/>
          <a:stretch>
            <a:fillRect/>
          </a:stretch>
        </p:blipFill>
        <p:spPr>
          <a:xfrm>
            <a:off x="2893325" y="1211630"/>
            <a:ext cx="6619166" cy="5257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Объект 7"/>
          <p:cNvSpPr>
            <a:spLocks noGrp="1"/>
          </p:cNvSpPr>
          <p:nvPr>
            <p:ph sz="quarter" idx="2"/>
          </p:nvPr>
        </p:nvSpPr>
        <p:spPr>
          <a:xfrm>
            <a:off x="221383" y="1610437"/>
            <a:ext cx="2794772" cy="5063318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Здание музея представляет собой особняк в стиле «модерн» XX века, служивший усадьбой известного ивановского коллекционера Д.Г. </a:t>
            </a:r>
            <a:r>
              <a:rPr lang="ru-RU" dirty="0" err="1" smtClean="0"/>
              <a:t>Бурылина</a:t>
            </a:r>
            <a:r>
              <a:rPr lang="ru-RU" dirty="0" smtClean="0"/>
              <a:t>. Здание построено по проекту архитектора </a:t>
            </a:r>
            <a:r>
              <a:rPr lang="ru-RU" dirty="0" err="1" smtClean="0"/>
              <a:t>А.Ф.Снурилова</a:t>
            </a:r>
            <a:r>
              <a:rPr lang="ru-RU" dirty="0" smtClean="0"/>
              <a:t>. Музей был открыт в мае 1987 г.  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9251727"/>
      </p:ext>
    </p:extLst>
  </p:cSld>
  <p:clrMapOvr>
    <a:masterClrMapping/>
  </p:clrMapOvr>
  <p:transition spd="slow" advTm="15616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5300" y="274637"/>
            <a:ext cx="8089900" cy="953661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Педагогический колледж</a:t>
            </a:r>
            <a:endParaRPr lang="ru-RU" sz="5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7" r="3797"/>
          <a:stretch>
            <a:fillRect/>
          </a:stretch>
        </p:blipFill>
        <p:spPr>
          <a:xfrm>
            <a:off x="223107" y="1446662"/>
            <a:ext cx="6471824" cy="5213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537277" y="1596789"/>
            <a:ext cx="2934268" cy="4954137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Здание, в котором сейчас располагается педагогический колледж , было возведено в 1861 году под приходское училище грамоты и рукоделия для женщин. Ивановский педагогический колледж имени Д.А. Фурманова был открыт            в 1945 году.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4846946"/>
      </p:ext>
    </p:extLst>
  </p:cSld>
  <p:clrMapOvr>
    <a:masterClrMapping/>
  </p:clrMapOvr>
  <p:transition spd="slow" advTm="12308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23381" y="0"/>
            <a:ext cx="8048623" cy="103722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abriola" pitchFamily="82" charset="0"/>
              </a:rPr>
              <a:t>Дом   корабль</a:t>
            </a:r>
            <a:endParaRPr lang="ru-RU" sz="5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11" y="1228298"/>
            <a:ext cx="6872537" cy="52407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7137779" y="1645813"/>
            <a:ext cx="2301069" cy="46321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З</a:t>
            </a:r>
            <a:r>
              <a:rPr lang="ru-RU" sz="2200" dirty="0" smtClean="0">
                <a:effectLst/>
              </a:rPr>
              <a:t>дание </a:t>
            </a:r>
            <a:r>
              <a:rPr lang="ru-RU" sz="2200" dirty="0">
                <a:effectLst/>
              </a:rPr>
              <a:t>было построено в эпоху расцвета советского </a:t>
            </a:r>
            <a:r>
              <a:rPr lang="ru-RU" sz="2200" dirty="0" smtClean="0">
                <a:effectLst/>
              </a:rPr>
              <a:t>авангарда </a:t>
            </a:r>
            <a:r>
              <a:rPr lang="ru-RU" sz="2000" dirty="0" smtClean="0"/>
              <a:t>в 1930 году.</a:t>
            </a:r>
            <a:endParaRPr lang="ru-RU" sz="2200" dirty="0" smtClean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 smtClean="0">
                <a:effectLst/>
              </a:rPr>
              <a:t>Жилой </a:t>
            </a:r>
            <a:r>
              <a:rPr lang="ru-RU" sz="2200" dirty="0">
                <a:effectLst/>
              </a:rPr>
              <a:t>дом для рабочих архитектор </a:t>
            </a:r>
            <a:r>
              <a:rPr lang="ru-RU" sz="2200" dirty="0" smtClean="0">
                <a:effectLst/>
              </a:rPr>
              <a:t>Фридман Д.Ф. </a:t>
            </a:r>
            <a:r>
              <a:rPr lang="ru-RU" sz="2200" dirty="0">
                <a:effectLst/>
              </a:rPr>
              <a:t>превратил в плывущее </a:t>
            </a:r>
            <a:endParaRPr lang="ru-RU" sz="2200" dirty="0" smtClean="0">
              <a:effectLst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 smtClean="0">
                <a:effectLst/>
              </a:rPr>
              <a:t>судно</a:t>
            </a:r>
            <a:r>
              <a:rPr lang="ru-RU" sz="2200" dirty="0">
                <a:effectLst/>
              </a:rPr>
              <a:t>. </a:t>
            </a:r>
            <a:endParaRPr lang="ru-RU" sz="2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8258612"/>
      </p:ext>
    </p:extLst>
  </p:cSld>
  <p:clrMapOvr>
    <a:masterClrMapping/>
  </p:clrMapOvr>
  <p:transition spd="slow" advTm="9235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00016" y="191069"/>
            <a:ext cx="8089900" cy="953661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Дом </a:t>
            </a:r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  птица</a:t>
            </a:r>
            <a:endParaRPr lang="ru-RU" sz="5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 r="6070" b="5255"/>
          <a:stretch>
            <a:fillRect/>
          </a:stretch>
        </p:blipFill>
        <p:spPr>
          <a:xfrm>
            <a:off x="203450" y="1433014"/>
            <a:ext cx="6653449" cy="510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769289" y="1657050"/>
            <a:ext cx="2756847" cy="4858603"/>
          </a:xfrm>
        </p:spPr>
        <p:txBody>
          <a:bodyPr>
            <a:normAutofit/>
          </a:bodyPr>
          <a:lstStyle/>
          <a:p>
            <a:r>
              <a:rPr lang="ru-RU" dirty="0" smtClean="0">
                <a:effectLst/>
              </a:rPr>
              <a:t>Симметричный </a:t>
            </a:r>
            <a:r>
              <a:rPr lang="ru-RU" dirty="0">
                <a:effectLst/>
              </a:rPr>
              <a:t>план здания напоминает летящую птицу с раскрытыми крыльями. </a:t>
            </a:r>
            <a:r>
              <a:rPr lang="ru-RU" dirty="0" smtClean="0"/>
              <a:t>З</a:t>
            </a:r>
            <a:r>
              <a:rPr lang="ru-RU" dirty="0" smtClean="0">
                <a:effectLst/>
              </a:rPr>
              <a:t>дание </a:t>
            </a:r>
            <a:r>
              <a:rPr lang="ru-RU" dirty="0">
                <a:effectLst/>
              </a:rPr>
              <a:t>возведено по проекту </a:t>
            </a:r>
            <a:r>
              <a:rPr lang="ru-RU" dirty="0" smtClean="0">
                <a:effectLst/>
              </a:rPr>
              <a:t>       В.И</a:t>
            </a:r>
            <a:r>
              <a:rPr lang="ru-RU" dirty="0">
                <a:effectLst/>
              </a:rPr>
              <a:t>. Панкова </a:t>
            </a:r>
            <a:r>
              <a:rPr lang="ru-RU" dirty="0" smtClean="0">
                <a:effectLst/>
              </a:rPr>
              <a:t>   в </a:t>
            </a:r>
            <a:r>
              <a:rPr lang="ru-RU" dirty="0">
                <a:effectLst/>
              </a:rPr>
              <a:t>1928 году. 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1831806"/>
      </p:ext>
    </p:extLst>
  </p:cSld>
  <p:clrMapOvr>
    <a:masterClrMapping/>
  </p:clrMapOvr>
  <p:transition spd="slow" advTm="7425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27312" y="177421"/>
            <a:ext cx="8089900" cy="1008252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Успенская </a:t>
            </a:r>
            <a:r>
              <a:rPr lang="ru-RU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Gabriola" pitchFamily="82" charset="0"/>
              </a:rPr>
              <a:t> церковь</a:t>
            </a:r>
            <a:endParaRPr lang="ru-RU" sz="5400" b="1" dirty="0">
              <a:solidFill>
                <a:schemeClr val="tx1">
                  <a:lumMod val="85000"/>
                  <a:lumOff val="15000"/>
                </a:schemeClr>
              </a:solidFill>
              <a:latin typeface="Gabriola" pitchFamily="82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/>
          <a:stretch>
            <a:fillRect/>
          </a:stretch>
        </p:blipFill>
        <p:spPr>
          <a:xfrm>
            <a:off x="204716" y="1501254"/>
            <a:ext cx="6526234" cy="5000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бъект 6"/>
          <p:cNvSpPr>
            <a:spLocks noGrp="1"/>
          </p:cNvSpPr>
          <p:nvPr>
            <p:ph sz="quarter" idx="2"/>
          </p:nvPr>
        </p:nvSpPr>
        <p:spPr>
          <a:xfrm>
            <a:off x="6701051" y="1548077"/>
            <a:ext cx="2742068" cy="49892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Деревянная церковь построена на рубеже XVII-XVIII веков.                 В 1904 году по инициативе Д.Г. </a:t>
            </a:r>
            <a:r>
              <a:rPr lang="ru-RU" dirty="0" err="1" smtClean="0"/>
              <a:t>Бурылина</a:t>
            </a:r>
            <a:r>
              <a:rPr lang="ru-RU" dirty="0" smtClean="0"/>
              <a:t> церковь была перенесена с Успенского кладбища на новое Посадское. На этом месте церковь находится и поныне.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381828"/>
      </p:ext>
    </p:extLst>
  </p:cSld>
  <p:clrMapOvr>
    <a:masterClrMapping/>
  </p:clrMapOvr>
  <p:transition spd="slow" advTm="16474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2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1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.8|9.6|1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.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827</TotalTime>
  <Words>569</Words>
  <Application>Microsoft Office PowerPoint</Application>
  <PresentationFormat>Лист A4 (210x297 мм)</PresentationFormat>
  <Paragraphs>67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31 СТ</vt:lpstr>
      <vt:lpstr>Объекты экскурсии</vt:lpstr>
      <vt:lpstr>Памятник борцам революции 1905 года</vt:lpstr>
      <vt:lpstr>Региональная общественная  приёмная В. Путина</vt:lpstr>
      <vt:lpstr>Дом братьев Н.И. и В.И. Куражевых</vt:lpstr>
      <vt:lpstr>Торговый центр «Плаза»  (бывший кинотеатр «Центральный»)</vt:lpstr>
      <vt:lpstr>Нулевой километр</vt:lpstr>
      <vt:lpstr>Троицкая церковь</vt:lpstr>
      <vt:lpstr>Дворец   искусств</vt:lpstr>
      <vt:lpstr>Мемориальный камень А.С. Пушкину</vt:lpstr>
      <vt:lpstr>Ивановский художественный музей</vt:lpstr>
      <vt:lpstr>Ивановский государственный  историко - краеведческий музей им. Д.Г. Бурылина  </vt:lpstr>
      <vt:lpstr>Ивановский музей ситца</vt:lpstr>
      <vt:lpstr>Педагогический колледж</vt:lpstr>
      <vt:lpstr>Дом   корабль</vt:lpstr>
      <vt:lpstr>Дом   птица</vt:lpstr>
      <vt:lpstr>Успенская  церковь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Пользыватель</dc:creator>
  <cp:lastModifiedBy>Кабинет 19</cp:lastModifiedBy>
  <cp:revision>98</cp:revision>
  <dcterms:created xsi:type="dcterms:W3CDTF">2014-03-01T16:26:54Z</dcterms:created>
  <dcterms:modified xsi:type="dcterms:W3CDTF">2014-03-07T06:17:39Z</dcterms:modified>
</cp:coreProperties>
</file>